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59"/>
  </p:notesMasterIdLst>
  <p:sldIdLst>
    <p:sldId id="256" r:id="rId6"/>
    <p:sldId id="257" r:id="rId7"/>
    <p:sldId id="258" r:id="rId8"/>
    <p:sldId id="854" r:id="rId9"/>
    <p:sldId id="873" r:id="rId10"/>
    <p:sldId id="855" r:id="rId11"/>
    <p:sldId id="860" r:id="rId12"/>
    <p:sldId id="858" r:id="rId13"/>
    <p:sldId id="882" r:id="rId14"/>
    <p:sldId id="883" r:id="rId15"/>
    <p:sldId id="856" r:id="rId16"/>
    <p:sldId id="865" r:id="rId17"/>
    <p:sldId id="875" r:id="rId18"/>
    <p:sldId id="876" r:id="rId19"/>
    <p:sldId id="878" r:id="rId20"/>
    <p:sldId id="879" r:id="rId21"/>
    <p:sldId id="877" r:id="rId22"/>
    <p:sldId id="880" r:id="rId23"/>
    <p:sldId id="881" r:id="rId24"/>
    <p:sldId id="884" r:id="rId25"/>
    <p:sldId id="859" r:id="rId26"/>
    <p:sldId id="864" r:id="rId27"/>
    <p:sldId id="885" r:id="rId28"/>
    <p:sldId id="886" r:id="rId29"/>
    <p:sldId id="887" r:id="rId30"/>
    <p:sldId id="888" r:id="rId31"/>
    <p:sldId id="889" r:id="rId32"/>
    <p:sldId id="890" r:id="rId33"/>
    <p:sldId id="891" r:id="rId34"/>
    <p:sldId id="857" r:id="rId35"/>
    <p:sldId id="868" r:id="rId36"/>
    <p:sldId id="892" r:id="rId37"/>
    <p:sldId id="893" r:id="rId38"/>
    <p:sldId id="894" r:id="rId39"/>
    <p:sldId id="895" r:id="rId40"/>
    <p:sldId id="896" r:id="rId41"/>
    <p:sldId id="897" r:id="rId42"/>
    <p:sldId id="898" r:id="rId43"/>
    <p:sldId id="899" r:id="rId44"/>
    <p:sldId id="900" r:id="rId45"/>
    <p:sldId id="901" r:id="rId46"/>
    <p:sldId id="902" r:id="rId47"/>
    <p:sldId id="903" r:id="rId48"/>
    <p:sldId id="904" r:id="rId49"/>
    <p:sldId id="905" r:id="rId50"/>
    <p:sldId id="906" r:id="rId51"/>
    <p:sldId id="907" r:id="rId52"/>
    <p:sldId id="908" r:id="rId53"/>
    <p:sldId id="909" r:id="rId54"/>
    <p:sldId id="910" r:id="rId55"/>
    <p:sldId id="911" r:id="rId56"/>
    <p:sldId id="912" r:id="rId57"/>
    <p:sldId id="853"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What Is a Unit Test?" id="{E5C52BF2-188A-1B4E-BB6B-6481F099BAD7}">
          <p14:sldIdLst>
            <p14:sldId id="258"/>
            <p14:sldId id="854"/>
            <p14:sldId id="873"/>
          </p14:sldIdLst>
        </p14:section>
        <p14:section name="We Have All Written Unit Tests (Sort Of)" id="{E555AFF3-C36A-5C46-991B-C98B2B7676A9}">
          <p14:sldIdLst>
            <p14:sldId id="855"/>
            <p14:sldId id="860"/>
          </p14:sldIdLst>
        </p14:section>
        <p14:section name="Unit Testing Frameworks" id="{54CCFD81-72C2-4DD7-8001-47F9859A62FC}">
          <p14:sldIdLst>
            <p14:sldId id="858"/>
            <p14:sldId id="882"/>
            <p14:sldId id="883"/>
          </p14:sldIdLst>
        </p14:section>
        <p14:section name="NUnit" id="{A309C4D8-5011-0842-96D3-E8DC2D1141C0}">
          <p14:sldIdLst>
            <p14:sldId id="856"/>
            <p14:sldId id="865"/>
            <p14:sldId id="875"/>
            <p14:sldId id="876"/>
            <p14:sldId id="878"/>
            <p14:sldId id="879"/>
            <p14:sldId id="877"/>
            <p14:sldId id="880"/>
            <p14:sldId id="881"/>
            <p14:sldId id="884"/>
          </p14:sldIdLst>
        </p14:section>
        <p14:section name="External Dependency" id="{543444E4-CCC5-42FC-ABA1-6273207427EB}">
          <p14:sldIdLst>
            <p14:sldId id="859"/>
            <p14:sldId id="864"/>
            <p14:sldId id="885"/>
          </p14:sldIdLst>
        </p14:section>
        <p14:section name="Handwritten Fakes" id="{61B0EE9F-7B2B-4082-90AF-E4077298CD76}">
          <p14:sldIdLst>
            <p14:sldId id="886"/>
            <p14:sldId id="887"/>
            <p14:sldId id="888"/>
          </p14:sldIdLst>
        </p14:section>
        <p14:section name="Isolation (Mocking) Frameworks" id="{6C2400DE-F33D-4FEA-A57D-266A899CD996}">
          <p14:sldIdLst>
            <p14:sldId id="889"/>
            <p14:sldId id="890"/>
            <p14:sldId id="891"/>
          </p14:sldIdLst>
        </p14:section>
        <p14:section name="NSubstitute" id="{213127BF-D436-1B4E-B35A-563E439A88AD}">
          <p14:sldIdLst>
            <p14:sldId id="857"/>
            <p14:sldId id="868"/>
            <p14:sldId id="892"/>
            <p14:sldId id="893"/>
            <p14:sldId id="894"/>
            <p14:sldId id="895"/>
            <p14:sldId id="896"/>
            <p14:sldId id="897"/>
          </p14:sldIdLst>
        </p14:section>
        <p14:section name="Characteristic of Good Unit Tests" id="{D641790A-CD02-4EBB-BB5A-DE3EF7A83034}">
          <p14:sldIdLst>
            <p14:sldId id="898"/>
            <p14:sldId id="899"/>
            <p14:sldId id="900"/>
            <p14:sldId id="901"/>
            <p14:sldId id="902"/>
            <p14:sldId id="903"/>
            <p14:sldId id="904"/>
          </p14:sldIdLst>
        </p14:section>
        <p14:section name="TDD" id="{D9484C3D-6AA5-47A9-86EB-6C04C6C044C0}">
          <p14:sldIdLst>
            <p14:sldId id="905"/>
            <p14:sldId id="906"/>
            <p14:sldId id="907"/>
          </p14:sldIdLst>
        </p14:section>
        <p14:section name="More Types of Automated Tests" id="{AA70439A-EB22-4A86-AAC3-C7A93A42B140}">
          <p14:sldIdLst>
            <p14:sldId id="908"/>
            <p14:sldId id="909"/>
            <p14:sldId id="910"/>
          </p14:sldIdLst>
        </p14:section>
        <p14:section name="Resources" id="{EB59F8FB-02B9-421F-B793-66FE88B2519B}">
          <p14:sldIdLst>
            <p14:sldId id="911"/>
            <p14:sldId id="912"/>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78378" autoAdjust="0"/>
  </p:normalViewPr>
  <p:slideViewPr>
    <p:cSldViewPr snapToGrid="0" snapToObjects="1" showGuides="1">
      <p:cViewPr varScale="1">
        <p:scale>
          <a:sx n="32" d="100"/>
          <a:sy n="32" d="100"/>
        </p:scale>
        <p:origin x="1469" y="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9555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2.1 (Create a </a:t>
            </a:r>
            <a:r>
              <a:rPr lang="en-US" dirty="0" err="1"/>
              <a:t>NUnit</a:t>
            </a:r>
            <a:r>
              <a:rPr lang="en-US" dirty="0"/>
              <a:t> project)</a:t>
            </a:r>
            <a:endParaRPr dirty="0"/>
          </a:p>
        </p:txBody>
      </p:sp>
    </p:spTree>
    <p:extLst>
      <p:ext uri="{BB962C8B-B14F-4D97-AF65-F5344CB8AC3E}">
        <p14:creationId xmlns:p14="http://schemas.microsoft.com/office/powerpoint/2010/main" val="3613229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2.2 (Create a test class and method)</a:t>
            </a:r>
            <a:endParaRPr dirty="0"/>
          </a:p>
        </p:txBody>
      </p:sp>
    </p:spTree>
    <p:extLst>
      <p:ext uri="{BB962C8B-B14F-4D97-AF65-F5344CB8AC3E}">
        <p14:creationId xmlns:p14="http://schemas.microsoft.com/office/powerpoint/2010/main" val="180680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2.3 (Show a simple assert example – the test should contain only an assert)</a:t>
            </a:r>
          </a:p>
        </p:txBody>
      </p:sp>
    </p:spTree>
    <p:extLst>
      <p:ext uri="{BB962C8B-B14F-4D97-AF65-F5344CB8AC3E}">
        <p14:creationId xmlns:p14="http://schemas.microsoft.com/office/powerpoint/2010/main" val="2028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2.4 (Write the first unit test, test some simple functionality)</a:t>
            </a:r>
          </a:p>
        </p:txBody>
      </p:sp>
    </p:spTree>
    <p:extLst>
      <p:ext uri="{BB962C8B-B14F-4D97-AF65-F5344CB8AC3E}">
        <p14:creationId xmlns:p14="http://schemas.microsoft.com/office/powerpoint/2010/main" val="374754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2.5 (Explain the </a:t>
            </a:r>
            <a:r>
              <a:rPr lang="en-US" dirty="0" err="1"/>
              <a:t>namings</a:t>
            </a:r>
            <a:r>
              <a:rPr lang="en-US" dirty="0"/>
              <a:t> from the code)</a:t>
            </a:r>
            <a:endParaRPr dirty="0"/>
          </a:p>
        </p:txBody>
      </p:sp>
    </p:spTree>
    <p:extLst>
      <p:ext uri="{BB962C8B-B14F-4D97-AF65-F5344CB8AC3E}">
        <p14:creationId xmlns:p14="http://schemas.microsoft.com/office/powerpoint/2010/main" val="1193426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2.6 (Create a parameterized test)</a:t>
            </a:r>
          </a:p>
        </p:txBody>
      </p:sp>
    </p:spTree>
    <p:extLst>
      <p:ext uri="{BB962C8B-B14F-4D97-AF65-F5344CB8AC3E}">
        <p14:creationId xmlns:p14="http://schemas.microsoft.com/office/powerpoint/2010/main" val="4216308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2.7 (Create one function for each)</a:t>
            </a:r>
          </a:p>
        </p:txBody>
      </p:sp>
    </p:spTree>
    <p:extLst>
      <p:ext uri="{BB962C8B-B14F-4D97-AF65-F5344CB8AC3E}">
        <p14:creationId xmlns:p14="http://schemas.microsoft.com/office/powerpoint/2010/main" val="85653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2.8 (Create one test for each attribute)</a:t>
            </a:r>
          </a:p>
          <a:p>
            <a:pPr>
              <a:defRPr b="1"/>
            </a:pPr>
            <a:endParaRPr dirty="0"/>
          </a:p>
        </p:txBody>
      </p:sp>
    </p:spTree>
    <p:extLst>
      <p:ext uri="{BB962C8B-B14F-4D97-AF65-F5344CB8AC3E}">
        <p14:creationId xmlns:p14="http://schemas.microsoft.com/office/powerpoint/2010/main" val="873166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3 (Show a method/class with external dependency)</a:t>
            </a: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53433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9828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4 (Fake the external dependency from the previous demo, class that inherit from the interface, one stub and </a:t>
            </a:r>
            <a:r>
              <a:rPr lang="en-US"/>
              <a:t>one mock)</a:t>
            </a:r>
            <a:endParaRPr lang="en-US" dirty="0"/>
          </a:p>
        </p:txBody>
      </p:sp>
    </p:spTree>
    <p:extLst>
      <p:ext uri="{BB962C8B-B14F-4D97-AF65-F5344CB8AC3E}">
        <p14:creationId xmlns:p14="http://schemas.microsoft.com/office/powerpoint/2010/main" val="60443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20728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96492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836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2732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261035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5.1 (Install </a:t>
            </a:r>
            <a:r>
              <a:rPr lang="en-US" dirty="0" err="1"/>
              <a:t>NSubstitute</a:t>
            </a:r>
            <a:r>
              <a:rPr lang="en-US" dirty="0"/>
              <a:t> in a </a:t>
            </a:r>
            <a:r>
              <a:rPr lang="en-US" dirty="0" err="1"/>
              <a:t>NUnit</a:t>
            </a:r>
            <a:r>
              <a:rPr lang="en-US" dirty="0"/>
              <a:t> project)</a:t>
            </a:r>
          </a:p>
        </p:txBody>
      </p:sp>
    </p:spTree>
    <p:extLst>
      <p:ext uri="{BB962C8B-B14F-4D97-AF65-F5344CB8AC3E}">
        <p14:creationId xmlns:p14="http://schemas.microsoft.com/office/powerpoint/2010/main" val="3338780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5.2 (Create a fake and use it in some SUT)</a:t>
            </a:r>
          </a:p>
        </p:txBody>
      </p:sp>
    </p:spTree>
    <p:extLst>
      <p:ext uri="{BB962C8B-B14F-4D97-AF65-F5344CB8AC3E}">
        <p14:creationId xmlns:p14="http://schemas.microsoft.com/office/powerpoint/2010/main" val="1502690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5.3 (Create a stub with specific arguments and return something, use it in some SUT)</a:t>
            </a:r>
          </a:p>
        </p:txBody>
      </p:sp>
    </p:spTree>
    <p:extLst>
      <p:ext uri="{BB962C8B-B14F-4D97-AF65-F5344CB8AC3E}">
        <p14:creationId xmlns:p14="http://schemas.microsoft.com/office/powerpoint/2010/main" val="3755976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5.4 (Create a stub which throws an exception, use it in some SUT, and catch that exception in the assert)</a:t>
            </a:r>
          </a:p>
        </p:txBody>
      </p:sp>
    </p:spTree>
    <p:extLst>
      <p:ext uri="{BB962C8B-B14F-4D97-AF65-F5344CB8AC3E}">
        <p14:creationId xmlns:p14="http://schemas.microsoft.com/office/powerpoint/2010/main" val="3718379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5.5 (Create a mock, use it in some SUT, and check if it was called)</a:t>
            </a:r>
          </a:p>
        </p:txBody>
      </p:sp>
    </p:spTree>
    <p:extLst>
      <p:ext uri="{BB962C8B-B14F-4D97-AF65-F5344CB8AC3E}">
        <p14:creationId xmlns:p14="http://schemas.microsoft.com/office/powerpoint/2010/main" val="3684710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r>
              <a:rPr lang="en-US" dirty="0"/>
              <a:t>DEMO 5.6 (Create 2 fakes, use them in some SUT, and check the call order)</a:t>
            </a:r>
          </a:p>
        </p:txBody>
      </p:sp>
    </p:spTree>
    <p:extLst>
      <p:ext uri="{BB962C8B-B14F-4D97-AF65-F5344CB8AC3E}">
        <p14:creationId xmlns:p14="http://schemas.microsoft.com/office/powerpoint/2010/main" val="3294888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33324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7051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3819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0783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73066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107657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78720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57877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6</a:t>
            </a:r>
          </a:p>
          <a:p>
            <a:pPr>
              <a:defRPr b="1"/>
            </a:pPr>
            <a:r>
              <a:rPr lang="en-US" dirty="0"/>
              <a:t>1. Create test method for </a:t>
            </a:r>
            <a:r>
              <a:rPr lang="en-US" dirty="0" err="1"/>
              <a:t>Comparator.LessOrEqual</a:t>
            </a:r>
            <a:r>
              <a:rPr lang="en-US" dirty="0"/>
              <a:t>(1,2) should return true.</a:t>
            </a:r>
          </a:p>
          <a:p>
            <a:pPr>
              <a:defRPr b="1"/>
            </a:pPr>
            <a:r>
              <a:rPr lang="en-US" dirty="0"/>
              <a:t>2. Code doesn't compile.</a:t>
            </a:r>
          </a:p>
          <a:p>
            <a:pPr>
              <a:defRPr b="1"/>
            </a:pPr>
            <a:r>
              <a:rPr lang="en-US" dirty="0"/>
              <a:t>3. Make code to compile - Create Comparator class and method </a:t>
            </a:r>
            <a:r>
              <a:rPr lang="en-US" dirty="0" err="1"/>
              <a:t>LessOrEqual</a:t>
            </a:r>
            <a:r>
              <a:rPr lang="en-US" dirty="0"/>
              <a:t> (throw exception </a:t>
            </a:r>
            <a:r>
              <a:rPr lang="en-US" dirty="0" err="1"/>
              <a:t>MethodNotImplemented</a:t>
            </a:r>
            <a:r>
              <a:rPr lang="en-US" dirty="0"/>
              <a:t>).</a:t>
            </a:r>
          </a:p>
          <a:p>
            <a:pPr>
              <a:defRPr b="1"/>
            </a:pPr>
            <a:r>
              <a:rPr lang="en-US" dirty="0"/>
              <a:t>4. Run test, test fails.</a:t>
            </a:r>
          </a:p>
          <a:p>
            <a:pPr>
              <a:defRPr b="1"/>
            </a:pPr>
            <a:r>
              <a:rPr lang="en-US" dirty="0"/>
              <a:t>5. Compare a&lt;b in the method.</a:t>
            </a:r>
          </a:p>
          <a:p>
            <a:pPr>
              <a:defRPr b="1"/>
            </a:pPr>
            <a:r>
              <a:rPr lang="en-US" dirty="0"/>
              <a:t>6. Run test, test pass.</a:t>
            </a:r>
          </a:p>
          <a:p>
            <a:pPr>
              <a:defRPr b="1"/>
            </a:pPr>
            <a:r>
              <a:rPr lang="en-US" dirty="0"/>
              <a:t>7. Create new test method for </a:t>
            </a:r>
            <a:r>
              <a:rPr lang="en-US" dirty="0" err="1"/>
              <a:t>Comparator.LessOrEqual</a:t>
            </a:r>
            <a:r>
              <a:rPr lang="en-US" dirty="0"/>
              <a:t>(2,2) should return true.</a:t>
            </a:r>
          </a:p>
          <a:p>
            <a:pPr>
              <a:defRPr b="1"/>
            </a:pPr>
            <a:r>
              <a:rPr lang="en-US" dirty="0"/>
              <a:t>8. Run tests, new test fails.</a:t>
            </a:r>
          </a:p>
          <a:p>
            <a:pPr>
              <a:defRPr b="1"/>
            </a:pPr>
            <a:r>
              <a:rPr lang="en-US" dirty="0"/>
              <a:t>9. Refactor the method, add a&lt;=b.</a:t>
            </a:r>
          </a:p>
          <a:p>
            <a:pPr>
              <a:defRPr b="1"/>
            </a:pPr>
            <a:r>
              <a:rPr lang="en-US" dirty="0"/>
              <a:t>10. Run tests, tests pass.</a:t>
            </a:r>
            <a:endParaRPr dirty="0"/>
          </a:p>
        </p:txBody>
      </p:sp>
    </p:spTree>
    <p:extLst>
      <p:ext uri="{BB962C8B-B14F-4D97-AF65-F5344CB8AC3E}">
        <p14:creationId xmlns:p14="http://schemas.microsoft.com/office/powerpoint/2010/main" val="4090164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525890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71676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9415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64989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rPr lang="en-US" dirty="0"/>
              <a:t>Demo 1 (Test simple functionality with a console application)</a:t>
            </a: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graduates program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unit testing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graduates program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a:latin typeface="Arial" panose="020B0604020202020204" pitchFamily="34" charset="0"/>
                <a:cs typeface="Arial" panose="020B0604020202020204" pitchFamily="34" charset="0"/>
              </a:rPr>
              <a:t>unit testing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nunit.org/articles/nunit/intro.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nsubstitute.github.io/help/getting-starte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The art of unit testing</a:t>
            </a:r>
            <a:endParaRPr dirty="0"/>
          </a:p>
        </p:txBody>
      </p:sp>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en-US" dirty="0"/>
              <a:t>Unit Testing (.NET)</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98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err="1">
                <a:latin typeface="Arial" panose="020B0604020202020204" pitchFamily="34" charset="0"/>
                <a:cs typeface="Arial" panose="020B0604020202020204" pitchFamily="34" charset="0"/>
              </a:rPr>
              <a:t>MSTest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NUnit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xUnit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.NET Unit Testing Frameworks</a:t>
            </a:r>
          </a:p>
        </p:txBody>
      </p:sp>
      <p:pic>
        <p:nvPicPr>
          <p:cNvPr id="5" name="Picture 4" descr="A picture containing shape&#10;&#10;Description automatically generated">
            <a:extLst>
              <a:ext uri="{FF2B5EF4-FFF2-40B4-BE49-F238E27FC236}">
                <a16:creationId xmlns:a16="http://schemas.microsoft.com/office/drawing/2014/main" id="{0B46AEB8-88FD-49E0-A558-C2603839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62" y="5458957"/>
            <a:ext cx="7019400" cy="4925896"/>
          </a:xfrm>
          <a:prstGeom prst="rect">
            <a:avLst/>
          </a:prstGeom>
        </p:spPr>
      </p:pic>
      <p:pic>
        <p:nvPicPr>
          <p:cNvPr id="6" name="Picture 5" descr="Logo&#10;&#10;Description automatically generated">
            <a:extLst>
              <a:ext uri="{FF2B5EF4-FFF2-40B4-BE49-F238E27FC236}">
                <a16:creationId xmlns:a16="http://schemas.microsoft.com/office/drawing/2014/main" id="{97686F83-D5E1-4502-B71B-553ECA96B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938" y="5312346"/>
            <a:ext cx="8791038" cy="4968004"/>
          </a:xfrm>
          <a:prstGeom prst="rect">
            <a:avLst/>
          </a:prstGeom>
        </p:spPr>
      </p:pic>
      <p:pic>
        <p:nvPicPr>
          <p:cNvPr id="7" name="Picture 6" descr="Icon&#10;&#10;Description automatically generated">
            <a:extLst>
              <a:ext uri="{FF2B5EF4-FFF2-40B4-BE49-F238E27FC236}">
                <a16:creationId xmlns:a16="http://schemas.microsoft.com/office/drawing/2014/main" id="{4D634347-37BA-4037-A89E-F261886FE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6380" y="5849222"/>
            <a:ext cx="3894251" cy="3894251"/>
          </a:xfrm>
          <a:prstGeom prst="rect">
            <a:avLst/>
          </a:prstGeom>
        </p:spPr>
      </p:pic>
    </p:spTree>
    <p:extLst>
      <p:ext uri="{BB962C8B-B14F-4D97-AF65-F5344CB8AC3E}">
        <p14:creationId xmlns:p14="http://schemas.microsoft.com/office/powerpoint/2010/main" val="2957910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err="1"/>
              <a:t>NUnit</a:t>
            </a:r>
            <a:endParaRPr lang="en-US"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an open-source testing framework ported from JUnit.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latest version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NUnit3 that is rewritten with many new features and has support for a wide range of .NET platforms.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a:cs typeface="Arial"/>
              </a:rPr>
              <a:t>Has the best documentation (compared to the previously mentioned testing frameworks): </a:t>
            </a:r>
            <a:r>
              <a:rPr lang="en-US" sz="2800" b="0" dirty="0">
                <a:latin typeface="Arial"/>
                <a:cs typeface="Arial"/>
                <a:hlinkClick r:id="rId3"/>
              </a:rPr>
              <a:t>https://docs.nunit.org/articles/nunit/intro.html</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It?</a:t>
            </a:r>
          </a:p>
        </p:txBody>
      </p:sp>
      <p:pic>
        <p:nvPicPr>
          <p:cNvPr id="3" name="Picture 2" descr="Logo&#10;&#10;Description automatically generated">
            <a:extLst>
              <a:ext uri="{FF2B5EF4-FFF2-40B4-BE49-F238E27FC236}">
                <a16:creationId xmlns:a16="http://schemas.microsoft.com/office/drawing/2014/main" id="{555EB8DC-CA8B-442B-8DF5-94774278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610" y="4373998"/>
            <a:ext cx="8791038" cy="4968004"/>
          </a:xfrm>
          <a:prstGeom prst="rect">
            <a:avLst/>
          </a:prstGeom>
        </p:spPr>
      </p:pic>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021959" cy="5176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Add a new project. </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Search for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template in the search box.</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Select the first one from the results: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Test Project (.NET Core)”.</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shortcut is the same procedure as creating a “Class Library” project and manually installing these 3 NuGet packages within: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 the core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code.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Microsoft.NET.Test.Sdk</a:t>
            </a:r>
            <a:r>
              <a:rPr lang="en-US" sz="2800" b="0" dirty="0">
                <a:latin typeface="Arial" panose="020B0604020202020204" pitchFamily="34" charset="0"/>
                <a:cs typeface="Arial" panose="020B0604020202020204" pitchFamily="34" charset="0"/>
              </a:rPr>
              <a:t> – running tests in Visual Studio.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NUnit3TestAdapter – adapter for running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tests in Visual Studio.</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Creating </a:t>
            </a:r>
            <a:r>
              <a:rPr lang="en-US" dirty="0" err="1"/>
              <a:t>NUnit</a:t>
            </a:r>
            <a:r>
              <a:rPr lang="en-US" dirty="0"/>
              <a:t> Project (Installing </a:t>
            </a:r>
            <a:r>
              <a:rPr lang="en-US" dirty="0" err="1"/>
              <a:t>NUnit</a:t>
            </a:r>
            <a:r>
              <a:rPr lang="en-US" dirty="0"/>
              <a:t>)</a:t>
            </a:r>
          </a:p>
        </p:txBody>
      </p:sp>
    </p:spTree>
    <p:extLst>
      <p:ext uri="{BB962C8B-B14F-4D97-AF65-F5344CB8AC3E}">
        <p14:creationId xmlns:p14="http://schemas.microsoft.com/office/powerpoint/2010/main" val="1989891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21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TestFixture</a:t>
            </a:r>
            <a:r>
              <a:rPr lang="en-US" sz="2800" dirty="0">
                <a:latin typeface="Arial" panose="020B0604020202020204" pitchFamily="34" charset="0"/>
                <a:cs typeface="Arial" panose="020B0604020202020204" pitchFamily="34" charset="0"/>
              </a:rPr>
              <a:t>]</a:t>
            </a:r>
            <a:r>
              <a:rPr lang="en-US" sz="2800" b="0" dirty="0">
                <a:latin typeface="Arial" panose="020B0604020202020204" pitchFamily="34" charset="0"/>
                <a:cs typeface="Arial" panose="020B0604020202020204" pitchFamily="34" charset="0"/>
              </a:rPr>
              <a:t> - attribute that denotes a class that holds automated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[Test] - attribute that can be put on a method to denote it as an automated test to be invoked.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NUnit</a:t>
            </a:r>
            <a:r>
              <a:rPr lang="en-US" dirty="0"/>
              <a:t> Test Class &amp; Method</a:t>
            </a:r>
          </a:p>
        </p:txBody>
      </p:sp>
    </p:spTree>
    <p:extLst>
      <p:ext uri="{BB962C8B-B14F-4D97-AF65-F5344CB8AC3E}">
        <p14:creationId xmlns:p14="http://schemas.microsoft.com/office/powerpoint/2010/main" val="1833932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49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Assert class has static methods and is located in the </a:t>
            </a:r>
            <a:r>
              <a:rPr lang="en-US" sz="2800" b="0" dirty="0" err="1">
                <a:latin typeface="Arial" panose="020B0604020202020204" pitchFamily="34" charset="0"/>
                <a:cs typeface="Arial" panose="020B0604020202020204" pitchFamily="34" charset="0"/>
              </a:rPr>
              <a:t>NUnit.Framework</a:t>
            </a:r>
            <a:r>
              <a:rPr lang="en-US" sz="2800" b="0" dirty="0">
                <a:latin typeface="Arial" panose="020B0604020202020204" pitchFamily="34" charset="0"/>
                <a:cs typeface="Arial" panose="020B0604020202020204" pitchFamily="34" charset="0"/>
              </a:rPr>
              <a:t> namespace.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It's the bridge between your code and the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framework, and its purpose is to declare that a specific assumption is supposed to exist.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Note: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One assert per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Assert Class</a:t>
            </a:r>
          </a:p>
        </p:txBody>
      </p:sp>
    </p:spTree>
    <p:extLst>
      <p:ext uri="{BB962C8B-B14F-4D97-AF65-F5344CB8AC3E}">
        <p14:creationId xmlns:p14="http://schemas.microsoft.com/office/powerpoint/2010/main" val="2319716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Known also as Build – Operate – Check (Uncle Bob - Clean Code book)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Also similar to GWT (Given – When –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Arrange</a:t>
            </a:r>
            <a:r>
              <a:rPr lang="en-US" sz="2800" b="0" dirty="0">
                <a:latin typeface="Arial" panose="020B0604020202020204" pitchFamily="34" charset="0"/>
                <a:cs typeface="Arial" panose="020B0604020202020204" pitchFamily="34" charset="0"/>
              </a:rPr>
              <a:t> objects, creating and setting them up as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Act</a:t>
            </a:r>
            <a:r>
              <a:rPr lang="en-US" sz="2800" b="0" dirty="0">
                <a:latin typeface="Arial" panose="020B0604020202020204" pitchFamily="34" charset="0"/>
                <a:cs typeface="Arial" panose="020B0604020202020204" pitchFamily="34" charset="0"/>
              </a:rPr>
              <a:t> on an object/SUT.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Assert</a:t>
            </a:r>
            <a:r>
              <a:rPr lang="en-US" sz="2800" b="0" dirty="0">
                <a:latin typeface="Arial" panose="020B0604020202020204" pitchFamily="34" charset="0"/>
                <a:cs typeface="Arial" panose="020B0604020202020204" pitchFamily="34" charset="0"/>
              </a:rPr>
              <a:t> that something is as expected.</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i="1" dirty="0">
                <a:latin typeface="Arial" panose="020B0604020202020204" pitchFamily="34" charset="0"/>
                <a:cs typeface="Arial" panose="020B0604020202020204" pitchFamily="34" charset="0"/>
              </a:rPr>
              <a:t>Notes: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SUT – System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you test something, you refer to the thing you're testing as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Some people use CUT (Class Under Test or Code Under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AAA (Arrange, Act, Assert)</a:t>
            </a:r>
          </a:p>
        </p:txBody>
      </p:sp>
    </p:spTree>
    <p:extLst>
      <p:ext uri="{BB962C8B-B14F-4D97-AF65-F5344CB8AC3E}">
        <p14:creationId xmlns:p14="http://schemas.microsoft.com/office/powerpoint/2010/main" val="198371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346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Project - [</a:t>
            </a:r>
            <a:r>
              <a:rPr lang="en-US" sz="2800" b="0" dirty="0" err="1">
                <a:latin typeface="Arial" panose="020B0604020202020204" pitchFamily="34" charset="0"/>
                <a:cs typeface="Arial" panose="020B0604020202020204" pitchFamily="34" charset="0"/>
              </a:rPr>
              <a:t>ProjectUnderTest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UnitTests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Class - [</a:t>
            </a:r>
            <a:r>
              <a:rPr lang="en-US" sz="2800" b="0" dirty="0" err="1">
                <a:latin typeface="Arial" panose="020B0604020202020204" pitchFamily="34" charset="0"/>
                <a:cs typeface="Arial" panose="020B0604020202020204" pitchFamily="34" charset="0"/>
              </a:rPr>
              <a:t>ClassName</a:t>
            </a:r>
            <a:r>
              <a:rPr lang="en-US" sz="2800" b="0" dirty="0">
                <a:latin typeface="Arial" panose="020B0604020202020204" pitchFamily="34" charset="0"/>
                <a:cs typeface="Arial" panose="020B0604020202020204" pitchFamily="34" charset="0"/>
              </a:rPr>
              <a:t>]Tests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Method - [</a:t>
            </a:r>
            <a:r>
              <a:rPr lang="en-US" sz="2800" b="0"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 - The name of the method or group of methods or class you're testing (usually a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 The condition under which the unit is tested (such as "bad login", "invalid user"...). You could describe the parameters being sent to the method. Or the initial state of the system when the unit of work is invoked (such "no user exist", "user already exists"...)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 - What you expect the tested method to do under the specified conditions (</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This could be one of three possibilities: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return a value (a real value, or exception)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change the state of the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call a third-party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method name explains the test like: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I call method X with Y, then it should do Z.</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Namings</a:t>
            </a:r>
            <a:endParaRPr lang="en-US" dirty="0"/>
          </a:p>
        </p:txBody>
      </p:sp>
    </p:spTree>
    <p:extLst>
      <p:ext uri="{BB962C8B-B14F-4D97-AF65-F5344CB8AC3E}">
        <p14:creationId xmlns:p14="http://schemas.microsoft.com/office/powerpoint/2010/main" val="1093820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TestCase</a:t>
            </a:r>
            <a:r>
              <a:rPr lang="en-US" sz="2800" b="0" dirty="0">
                <a:latin typeface="Arial" panose="020B0604020202020204" pitchFamily="34" charset="0"/>
                <a:cs typeface="Arial" panose="020B0604020202020204" pitchFamily="34" charset="0"/>
              </a:rPr>
              <a:t>()] - parametrized test. This attribute sends a parameter to the method in the next line. If one of the [</a:t>
            </a:r>
            <a:r>
              <a:rPr lang="en-US" sz="2800" b="0" dirty="0" err="1">
                <a:latin typeface="Arial" panose="020B0604020202020204" pitchFamily="34" charset="0"/>
                <a:cs typeface="Arial" panose="020B0604020202020204" pitchFamily="34" charset="0"/>
              </a:rPr>
              <a:t>TestCase</a:t>
            </a:r>
            <a:r>
              <a:rPr lang="en-US" sz="2800" b="0" dirty="0">
                <a:latin typeface="Arial" panose="020B0604020202020204" pitchFamily="34" charset="0"/>
                <a:cs typeface="Arial" panose="020B0604020202020204" pitchFamily="34" charset="0"/>
              </a:rPr>
              <a:t>()] attributes fails, the other attributes are still executed by the test runner.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Note: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Be careful, the test name could become generic, and it will make the test less understandable. Don't put the expected result here, try to have meaningful name.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Parameterized Tests</a:t>
            </a:r>
          </a:p>
        </p:txBody>
      </p:sp>
    </p:spTree>
    <p:extLst>
      <p:ext uri="{BB962C8B-B14F-4D97-AF65-F5344CB8AC3E}">
        <p14:creationId xmlns:p14="http://schemas.microsoft.com/office/powerpoint/2010/main" val="4128247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471618" cy="7669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OneTimeSetUp</a:t>
            </a:r>
            <a:r>
              <a:rPr lang="en-US" sz="2800" b="0" dirty="0">
                <a:latin typeface="Arial" panose="020B0604020202020204" pitchFamily="34" charset="0"/>
                <a:cs typeface="Arial" panose="020B0604020202020204" pitchFamily="34" charset="0"/>
              </a:rPr>
              <a:t>] - allow setting up state ONCE before all tests in a specific class run.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OneTimeTearDown</a:t>
            </a:r>
            <a:r>
              <a:rPr lang="en-US" sz="2800" b="0" dirty="0">
                <a:latin typeface="Arial" panose="020B0604020202020204" pitchFamily="34" charset="0"/>
                <a:cs typeface="Arial" panose="020B0604020202020204" pitchFamily="34" charset="0"/>
              </a:rPr>
              <a:t>] - runs ONCE after all tests in a specific class run.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SetUp</a:t>
            </a:r>
            <a:r>
              <a:rPr lang="en-US" sz="2800" b="0" dirty="0">
                <a:latin typeface="Arial" panose="020B0604020202020204" pitchFamily="34" charset="0"/>
                <a:cs typeface="Arial" panose="020B0604020202020204" pitchFamily="34" charset="0"/>
              </a:rPr>
              <a:t>] - this method runs before each test in that class.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TearDown</a:t>
            </a:r>
            <a:r>
              <a:rPr lang="en-US" sz="2800" b="0" dirty="0">
                <a:latin typeface="Arial" panose="020B0604020202020204" pitchFamily="34" charset="0"/>
                <a:cs typeface="Arial" panose="020B0604020202020204" pitchFamily="34" charset="0"/>
              </a:rPr>
              <a:t>] - this method runs after each test in that class.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Notes: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Try to use these less, they make the tests less readable.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may find that you're sharing state between tests if you're not careful.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Those should be used in integration tests. For integration tests you can use also [</a:t>
            </a:r>
            <a:r>
              <a:rPr lang="en-US" sz="2800" b="0" dirty="0" err="1">
                <a:latin typeface="Arial" panose="020B0604020202020204" pitchFamily="34" charset="0"/>
                <a:cs typeface="Arial" panose="020B0604020202020204" pitchFamily="34" charset="0"/>
              </a:rPr>
              <a:t>SetUpFixture</a:t>
            </a:r>
            <a:r>
              <a:rPr lang="en-US" sz="2800" b="0" dirty="0">
                <a:latin typeface="Arial" panose="020B0604020202020204" pitchFamily="34" charset="0"/>
                <a:cs typeface="Arial" panose="020B0604020202020204" pitchFamily="34" charset="0"/>
              </a:rPr>
              <a:t>] to setup something for once for the whole namespace.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Instead of these use a factory method (simple method that will be called from tests). In that way you won’t have something that is created outside of the test. It’ll be more readable.</a:t>
            </a:r>
          </a:p>
        </p:txBody>
      </p:sp>
      <p:sp>
        <p:nvSpPr>
          <p:cNvPr id="765" name="Title Goes Here"/>
          <p:cNvSpPr txBox="1"/>
          <p:nvPr/>
        </p:nvSpPr>
        <p:spPr>
          <a:xfrm>
            <a:off x="1718042" y="1966931"/>
            <a:ext cx="17305938"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err="1"/>
              <a:t>OneTimeSetUp</a:t>
            </a:r>
            <a:r>
              <a:rPr lang="en-US" dirty="0"/>
              <a:t>, </a:t>
            </a:r>
            <a:r>
              <a:rPr lang="en-US" dirty="0" err="1"/>
              <a:t>OneTimeTearDown</a:t>
            </a:r>
            <a:r>
              <a:rPr lang="en-US" dirty="0"/>
              <a:t>, </a:t>
            </a:r>
            <a:r>
              <a:rPr lang="en-US" dirty="0" err="1"/>
              <a:t>SetUp</a:t>
            </a:r>
            <a:r>
              <a:rPr lang="en-US" dirty="0"/>
              <a:t>, </a:t>
            </a:r>
            <a:r>
              <a:rPr lang="en-US" dirty="0" err="1"/>
              <a:t>TearDown</a:t>
            </a:r>
            <a:endParaRPr lang="en-US" dirty="0"/>
          </a:p>
        </p:txBody>
      </p:sp>
    </p:spTree>
    <p:extLst>
      <p:ext uri="{BB962C8B-B14F-4D97-AF65-F5344CB8AC3E}">
        <p14:creationId xmlns:p14="http://schemas.microsoft.com/office/powerpoint/2010/main" val="524068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6159752"/>
            <a:ext cx="10487249" cy="4386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What is a unit test?</a:t>
            </a:r>
            <a:endParaRPr dirty="0"/>
          </a:p>
          <a:p>
            <a:pPr marL="555625" indent="-555625">
              <a:lnSpc>
                <a:spcPct val="130000"/>
              </a:lnSpc>
              <a:buClr>
                <a:srgbClr val="DE411B"/>
              </a:buClr>
              <a:buSzPct val="100000"/>
              <a:buAutoNum type="arabicPeriod"/>
              <a:defRPr spc="198"/>
            </a:pPr>
            <a:r>
              <a:rPr lang="en-US" dirty="0"/>
              <a:t>We have all written unit tests (sort of)</a:t>
            </a:r>
            <a:endParaRPr dirty="0"/>
          </a:p>
          <a:p>
            <a:pPr marL="555625" indent="-555625">
              <a:lnSpc>
                <a:spcPct val="130000"/>
              </a:lnSpc>
              <a:buClr>
                <a:srgbClr val="DE411B"/>
              </a:buClr>
              <a:buSzPct val="100000"/>
              <a:buAutoNum type="arabicPeriod"/>
              <a:defRPr spc="198"/>
            </a:pPr>
            <a:r>
              <a:rPr lang="en-US" dirty="0"/>
              <a:t>Unit testing frameworks</a:t>
            </a:r>
            <a:endParaRPr dirty="0"/>
          </a:p>
          <a:p>
            <a:pPr marL="555625" indent="-555625">
              <a:lnSpc>
                <a:spcPct val="130000"/>
              </a:lnSpc>
              <a:buClr>
                <a:srgbClr val="DE411B"/>
              </a:buClr>
              <a:buSzPct val="100000"/>
              <a:buAutoNum type="arabicPeriod"/>
              <a:defRPr spc="198"/>
            </a:pPr>
            <a:r>
              <a:rPr lang="en-US" dirty="0" err="1"/>
              <a:t>Nunit</a:t>
            </a:r>
            <a:endParaRPr dirty="0"/>
          </a:p>
          <a:p>
            <a:pPr marL="555625" indent="-555625">
              <a:lnSpc>
                <a:spcPct val="130000"/>
              </a:lnSpc>
              <a:buClr>
                <a:srgbClr val="DE411B"/>
              </a:buClr>
              <a:buSzPct val="100000"/>
              <a:buAutoNum type="arabicPeriod"/>
              <a:defRPr spc="198"/>
            </a:pPr>
            <a:r>
              <a:rPr lang="en-US" dirty="0"/>
              <a:t>External dependency</a:t>
            </a:r>
          </a:p>
          <a:p>
            <a:pPr marL="555625" indent="-555625">
              <a:lnSpc>
                <a:spcPct val="130000"/>
              </a:lnSpc>
              <a:buClr>
                <a:srgbClr val="DE411B"/>
              </a:buClr>
              <a:buSzPct val="100000"/>
              <a:buAutoNum type="arabicPeriod"/>
              <a:defRPr spc="198"/>
            </a:pPr>
            <a:r>
              <a:rPr lang="en-US" dirty="0"/>
              <a:t>Handwritten fakes</a:t>
            </a:r>
          </a:p>
          <a:p>
            <a:pPr marL="555625" indent="-555625">
              <a:lnSpc>
                <a:spcPct val="130000"/>
              </a:lnSpc>
              <a:buClr>
                <a:srgbClr val="DE411B"/>
              </a:buClr>
              <a:buSzPct val="100000"/>
              <a:buAutoNum type="arabicPeriod"/>
              <a:defRPr spc="198"/>
            </a:pPr>
            <a:r>
              <a:rPr lang="en-US" dirty="0"/>
              <a:t>Isolation (mocking) frameworks</a:t>
            </a:r>
          </a:p>
          <a:p>
            <a:pPr marL="555625" indent="-555625">
              <a:lnSpc>
                <a:spcPct val="130000"/>
              </a:lnSpc>
              <a:buClr>
                <a:srgbClr val="DE411B"/>
              </a:buClr>
              <a:buSzPct val="100000"/>
              <a:buAutoNum type="arabicPeriod"/>
              <a:defRPr spc="198"/>
            </a:pPr>
            <a:r>
              <a:rPr lang="en-US" dirty="0" err="1"/>
              <a:t>Nsubstitute</a:t>
            </a:r>
            <a:endParaRPr lang="en-US" dirty="0"/>
          </a:p>
          <a:p>
            <a:pPr marL="555625" indent="-555625">
              <a:lnSpc>
                <a:spcPct val="130000"/>
              </a:lnSpc>
              <a:buClr>
                <a:srgbClr val="DE411B"/>
              </a:buClr>
              <a:buSzPct val="100000"/>
              <a:buAutoNum type="arabicPeriod"/>
              <a:defRPr spc="198"/>
            </a:pPr>
            <a:r>
              <a:rPr lang="en-US" dirty="0"/>
              <a:t>Characteristic of good unit tests</a:t>
            </a:r>
          </a:p>
          <a:p>
            <a:pPr marL="555625" indent="-555625">
              <a:lnSpc>
                <a:spcPct val="130000"/>
              </a:lnSpc>
              <a:buClr>
                <a:srgbClr val="DE411B"/>
              </a:buClr>
              <a:buSzPct val="100000"/>
              <a:buAutoNum type="arabicPeriod"/>
              <a:defRPr spc="198"/>
            </a:pPr>
            <a:r>
              <a:rPr lang="en-US" dirty="0" err="1"/>
              <a:t>Tdd</a:t>
            </a:r>
            <a:endParaRPr lang="en-US" dirty="0"/>
          </a:p>
          <a:p>
            <a:pPr marL="555625" indent="-555625">
              <a:lnSpc>
                <a:spcPct val="130000"/>
              </a:lnSpc>
              <a:buClr>
                <a:srgbClr val="DE411B"/>
              </a:buClr>
              <a:buSzPct val="100000"/>
              <a:buAutoNum type="arabicPeriod"/>
              <a:defRPr spc="198"/>
            </a:pPr>
            <a:r>
              <a:rPr lang="en-US" dirty="0"/>
              <a:t>more types of automated tests</a:t>
            </a:r>
          </a:p>
          <a:p>
            <a:pPr marL="555625" indent="-555625">
              <a:lnSpc>
                <a:spcPct val="130000"/>
              </a:lnSpc>
              <a:buClr>
                <a:srgbClr val="DE411B"/>
              </a:buClr>
              <a:buSzPct val="100000"/>
              <a:buAutoNum type="arabicPeriod"/>
              <a:defRPr spc="198"/>
            </a:pPr>
            <a:r>
              <a:rPr lang="en-US" dirty="0"/>
              <a:t>resources</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Igonre</a:t>
            </a:r>
            <a:r>
              <a:rPr lang="en-US" sz="2800" b="0" dirty="0">
                <a:latin typeface="Arial" panose="020B0604020202020204" pitchFamily="34" charset="0"/>
                <a:cs typeface="Arial" panose="020B0604020202020204" pitchFamily="34" charset="0"/>
              </a:rPr>
              <a:t>] - doesn't run a test (ignores it). This should be rare cases! (possibly never, it confuses the future developer, it's similar to commented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[Category] - set up test to run under a specific category, such as slow tests and fast tests.</a:t>
            </a:r>
          </a:p>
        </p:txBody>
      </p:sp>
      <p:sp>
        <p:nvSpPr>
          <p:cNvPr id="765" name="Title Goes Here"/>
          <p:cNvSpPr txBox="1"/>
          <p:nvPr/>
        </p:nvSpPr>
        <p:spPr>
          <a:xfrm>
            <a:off x="1718042" y="1966931"/>
            <a:ext cx="17305938"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a:t>Other Attributes</a:t>
            </a:r>
          </a:p>
        </p:txBody>
      </p:sp>
    </p:spTree>
    <p:extLst>
      <p:ext uri="{BB962C8B-B14F-4D97-AF65-F5344CB8AC3E}">
        <p14:creationId xmlns:p14="http://schemas.microsoft.com/office/powerpoint/2010/main" val="173131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External Dependency</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0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 external dependency is an object in your system that your code under test interact with and over which you have no control. </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It?</a:t>
            </a:r>
          </a:p>
        </p:txBody>
      </p:sp>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519832" cy="9331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Fakes are used to isolate the unit of work from the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Stub, Mock…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 denotes an object that looks like another object but can be used as a mock or stub! Used to describe mocks and stubs. Whether a fake is a stub or a mock depends on how it's used in the current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Stub</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Stub</a:t>
            </a:r>
            <a:r>
              <a:rPr lang="en-US" sz="2800" b="0" dirty="0">
                <a:latin typeface="Arial" panose="020B0604020202020204" pitchFamily="34" charset="0"/>
                <a:cs typeface="Arial" panose="020B0604020202020204" pitchFamily="34" charset="0"/>
              </a:rPr>
              <a:t> is a controllable replacement for an existing dependency (or collaborator) in the system. A stub can never fail your test and is strictly there to simulate various situations.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Mock</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Mock</a:t>
            </a:r>
            <a:r>
              <a:rPr lang="en-US" sz="2800" b="0" dirty="0">
                <a:latin typeface="Arial" panose="020B0604020202020204" pitchFamily="34" charset="0"/>
                <a:cs typeface="Arial" panose="020B0604020202020204" pitchFamily="34" charset="0"/>
              </a:rPr>
              <a:t> is a fake object in the system that DECIDES whether the unit test has passed or failed. It does so by verifying whether the object under test called the fake object as expected.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These are known also as </a:t>
            </a:r>
            <a:r>
              <a:rPr lang="en-US" sz="2800" b="0" i="1" dirty="0">
                <a:latin typeface="Arial" panose="020B0604020202020204" pitchFamily="34" charset="0"/>
                <a:cs typeface="Arial" panose="020B0604020202020204" pitchFamily="34" charset="0"/>
              </a:rPr>
              <a:t>test doubles</a:t>
            </a:r>
            <a:r>
              <a:rPr lang="en-US" sz="2800" b="0" dirty="0">
                <a:latin typeface="Arial" panose="020B0604020202020204" pitchFamily="34" charset="0"/>
                <a:cs typeface="Arial" panose="020B0604020202020204" pitchFamily="34" charset="0"/>
              </a:rPr>
              <a:t>. Test double is a generic term for any case where you replace a production object for testing purposes. Mentioned in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book -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Test doubles according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Dummy, Fake, Stubs, Spies, Mocks.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Fakes</a:t>
            </a:r>
          </a:p>
        </p:txBody>
      </p:sp>
    </p:spTree>
    <p:extLst>
      <p:ext uri="{BB962C8B-B14F-4D97-AF65-F5344CB8AC3E}">
        <p14:creationId xmlns:p14="http://schemas.microsoft.com/office/powerpoint/2010/main" val="2585822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Handwritten Fakes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24</a:t>
            </a:fld>
            <a:endParaRPr dirty="0"/>
          </a:p>
        </p:txBody>
      </p:sp>
    </p:spTree>
    <p:extLst>
      <p:ext uri="{BB962C8B-B14F-4D97-AF65-F5344CB8AC3E}">
        <p14:creationId xmlns:p14="http://schemas.microsoft.com/office/powerpoint/2010/main" val="112399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we’re following the SOLID principles the external dependency should be an interface (injected using the constructor, or in some cases using a method).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 that case it’s easy to fake the external dependency, we should only create a class that implements this interface and use that class when interacting with the SUT. Also, you’ll need to add some logic in the methods so they will behave as stubs or mocks.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Faking an External Dependency</a:t>
            </a:r>
          </a:p>
        </p:txBody>
      </p:sp>
    </p:spTree>
    <p:extLst>
      <p:ext uri="{BB962C8B-B14F-4D97-AF65-F5344CB8AC3E}">
        <p14:creationId xmlns:p14="http://schemas.microsoft.com/office/powerpoint/2010/main" val="3217512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176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There are several issues that crop up when using manual mocks and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 takes time to write the mocks and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difficult to write stubs and mocks for classes and interfaces that have many methods, properties, and events.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To save state for multiple calls of a mock method, you need to write a lot of boilerplate code within the handwritten fakes.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you want to verify that all parameters on a method call were sent correctly by the caller, you’ll need to write multiple asserts. That’s a drag.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It’s hard to reuse mock and stub code for other tests. The basic stuff works, but once you get into more than two or three methods on the interface, everything starts getting tedious to maintain.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Is there a place for fake that is both a mock and a stub? Very rarely. And I mean maybe once or twice in a project. I’ve only seen this a couple of times in the past couple of years myself.</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Problems With Handwritten Mocks and Stubs</a:t>
            </a:r>
          </a:p>
        </p:txBody>
      </p:sp>
    </p:spTree>
    <p:extLst>
      <p:ext uri="{BB962C8B-B14F-4D97-AF65-F5344CB8AC3E}">
        <p14:creationId xmlns:p14="http://schemas.microsoft.com/office/powerpoint/2010/main" val="2658921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7</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Isolation (Mocking) Frameworks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27</a:t>
            </a:fld>
            <a:endParaRPr dirty="0"/>
          </a:p>
        </p:txBody>
      </p:sp>
    </p:spTree>
    <p:extLst>
      <p:ext uri="{BB962C8B-B14F-4D97-AF65-F5344CB8AC3E}">
        <p14:creationId xmlns:p14="http://schemas.microsoft.com/office/powerpoint/2010/main" val="204168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837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They allow you to isolate the unit of work from its dependencies (because of that isolation frameworks, but they are better known as mocking frameworks).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set of programmable APIs that makes creating fake objects much simpler, faster, and shorter than hand-coding them.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Isolation frameworks matches nicely with the structure of arrange-act-assert.</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Advantages of isolation frameworks vs manually creating fakes: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easier parameter verification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easier verification of multiple method calls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easier fakes creation</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Them?</a:t>
            </a:r>
          </a:p>
        </p:txBody>
      </p:sp>
    </p:spTree>
    <p:extLst>
      <p:ext uri="{BB962C8B-B14F-4D97-AF65-F5344CB8AC3E}">
        <p14:creationId xmlns:p14="http://schemas.microsoft.com/office/powerpoint/2010/main" val="1310784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268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Constrained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Constrained because there are some things these frameworks aren't able to fake. Unable to fake static methods, nonvirtual methods, nonpublic methods, and more.</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RhinoMocks</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FakeItEasy</a:t>
            </a:r>
            <a:r>
              <a:rPr lang="en-US" sz="2800" b="0" dirty="0">
                <a:latin typeface="Arial" panose="020B0604020202020204" pitchFamily="34" charset="0"/>
                <a:cs typeface="Arial" panose="020B0604020202020204" pitchFamily="34" charset="0"/>
              </a:rPr>
              <a:t>...</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3600" b="0" dirty="0">
                <a:latin typeface="Arial" panose="020B0604020202020204" pitchFamily="34" charset="0"/>
                <a:cs typeface="Arial" panose="020B0604020202020204" pitchFamily="34" charset="0"/>
              </a:rPr>
              <a:t>Unconstrained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Use the profiling APIs. They don't generate and compile code at runtime that inherits from other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Telerik </a:t>
            </a:r>
            <a:r>
              <a:rPr lang="en-US" sz="2800" b="0" dirty="0" err="1">
                <a:latin typeface="Arial" panose="020B0604020202020204" pitchFamily="34" charset="0"/>
                <a:cs typeface="Arial" panose="020B0604020202020204" pitchFamily="34" charset="0"/>
              </a:rPr>
              <a:t>JustMock</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Typemock</a:t>
            </a:r>
            <a:r>
              <a:rPr lang="en-US" sz="2800" b="0" dirty="0">
                <a:latin typeface="Arial" panose="020B0604020202020204" pitchFamily="34" charset="0"/>
                <a:cs typeface="Arial" panose="020B0604020202020204" pitchFamily="34" charset="0"/>
              </a:rPr>
              <a:t> Isolator, Microsoft Fakes...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.NET Isolation (Mocking) Frameworks</a:t>
            </a:r>
          </a:p>
        </p:txBody>
      </p:sp>
    </p:spTree>
    <p:extLst>
      <p:ext uri="{BB962C8B-B14F-4D97-AF65-F5344CB8AC3E}">
        <p14:creationId xmlns:p14="http://schemas.microsoft.com/office/powerpoint/2010/main" val="61643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What Is a Unit Test?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8</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err="1"/>
              <a:t>NSubstitute</a:t>
            </a:r>
            <a:endParaRPr lang="en-US"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30</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499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t">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is designed as a friendly substitute for .NET mocking libraries.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 is an attempt to satisfy our craving for a mocking library with a succinct syntax that helps us keep the focus on the intention of our tests, rather than on the configuration of our test doubles.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You can call it </a:t>
            </a:r>
            <a:r>
              <a:rPr lang="en-US" sz="2800" b="0" dirty="0" err="1">
                <a:latin typeface="Arial" panose="020B0604020202020204" pitchFamily="34" charset="0"/>
                <a:cs typeface="Arial" panose="020B0604020202020204" pitchFamily="34" charset="0"/>
              </a:rPr>
              <a:t>NSub</a:t>
            </a:r>
            <a:r>
              <a:rPr lang="en-US" sz="2800" b="0" dirty="0">
                <a:latin typeface="Arial" panose="020B0604020202020204" pitchFamily="34" charset="0"/>
                <a:cs typeface="Arial" panose="020B0604020202020204" pitchFamily="34" charset="0"/>
              </a:rPr>
              <a:t> because is much easier to pronounce.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a:cs typeface="Arial"/>
              </a:rPr>
              <a:t>Great documentation: </a:t>
            </a:r>
            <a:r>
              <a:rPr lang="en-US" sz="2800" b="0" dirty="0">
                <a:latin typeface="Arial"/>
                <a:cs typeface="Arial"/>
                <a:hlinkClick r:id="rId3"/>
              </a:rPr>
              <a:t>https://nsubstitute.github.io/help/getting-started/</a:t>
            </a:r>
            <a:endParaRPr lang="en-US" sz="2800" b="0" dirty="0">
              <a:latin typeface="Arial"/>
              <a:cs typeface="Arial"/>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It?</a:t>
            </a:r>
          </a:p>
        </p:txBody>
      </p:sp>
      <p:pic>
        <p:nvPicPr>
          <p:cNvPr id="3" name="Picture 2" descr="Icon&#10;&#10;Description automatically generated">
            <a:extLst>
              <a:ext uri="{FF2B5EF4-FFF2-40B4-BE49-F238E27FC236}">
                <a16:creationId xmlns:a16="http://schemas.microsoft.com/office/drawing/2014/main" id="{3D5ACBAA-0DD0-44EE-9CE4-A7714D86B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365" y="3967449"/>
            <a:ext cx="5781101" cy="5781101"/>
          </a:xfrm>
          <a:prstGeom prst="rect">
            <a:avLst/>
          </a:prstGeom>
        </p:spPr>
      </p:pic>
    </p:spTree>
    <p:extLst>
      <p:ext uri="{BB962C8B-B14F-4D97-AF65-F5344CB8AC3E}">
        <p14:creationId xmlns:p14="http://schemas.microsoft.com/office/powerpoint/2010/main" val="269561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068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Using NuGet package manager (choose “Manage NuGet packages…” in the project where you want to install it)</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Search for “</a:t>
            </a: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in the packages search box (choose “nuget.org” as package source).</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Install the first result “</a:t>
            </a: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Now you’re ready to use this framework.</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Installing </a:t>
            </a:r>
            <a:r>
              <a:rPr lang="en-US" dirty="0" err="1"/>
              <a:t>NSubstitute</a:t>
            </a:r>
            <a:endParaRPr lang="en-US" dirty="0"/>
          </a:p>
        </p:txBody>
      </p:sp>
    </p:spTree>
    <p:extLst>
      <p:ext uri="{BB962C8B-B14F-4D97-AF65-F5344CB8AC3E}">
        <p14:creationId xmlns:p14="http://schemas.microsoft.com/office/powerpoint/2010/main" val="2741697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Use the static class Substitute and the static method For.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Generally this type will be an interface, but you can also substitute classes in cases of emergency. But be careful, substituting for classes can have some nasty side-effects!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Example:</a:t>
            </a:r>
            <a:br>
              <a:rPr lang="en-US" sz="2800" b="0" dirty="0">
                <a:latin typeface="Arial" panose="020B0604020202020204" pitchFamily="34" charset="0"/>
                <a:cs typeface="Arial" panose="020B0604020202020204" pitchFamily="34" charset="0"/>
              </a:rPr>
            </a:br>
            <a:r>
              <a:rPr lang="pt-BR" sz="2800" b="0" dirty="0">
                <a:latin typeface="Arial" panose="020B0604020202020204" pitchFamily="34" charset="0"/>
                <a:cs typeface="Arial" panose="020B0604020202020204" pitchFamily="34" charset="0"/>
              </a:rPr>
              <a:t>var substitute = Substitute.For&lt;ISomeInterface&gt;();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Creating a Fake (Substitute)</a:t>
            </a:r>
          </a:p>
        </p:txBody>
      </p:sp>
    </p:spTree>
    <p:extLst>
      <p:ext uri="{BB962C8B-B14F-4D97-AF65-F5344CB8AC3E}">
        <p14:creationId xmlns:p14="http://schemas.microsoft.com/office/powerpoint/2010/main" val="2025432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To set a return value for a method call on a substitute, call the method as normal, then follow it with a call to </a:t>
            </a:r>
            <a:r>
              <a:rPr lang="en-US" sz="2800" b="0" dirty="0" err="1">
                <a:latin typeface="Arial" panose="020B0604020202020204" pitchFamily="34" charset="0"/>
                <a:cs typeface="Arial" panose="020B0604020202020204" pitchFamily="34" charset="0"/>
              </a:rPr>
              <a:t>NSubstitute’s</a:t>
            </a:r>
            <a:r>
              <a:rPr lang="en-US" sz="2800" b="0" dirty="0">
                <a:latin typeface="Arial" panose="020B0604020202020204" pitchFamily="34" charset="0"/>
                <a:cs typeface="Arial" panose="020B0604020202020204" pitchFamily="34" charset="0"/>
              </a:rPr>
              <a:t> Returns() extension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Example:</a:t>
            </a:r>
            <a:br>
              <a:rPr lang="en-US" sz="2800" b="0" dirty="0">
                <a:latin typeface="Arial" panose="020B0604020202020204" pitchFamily="34" charset="0"/>
                <a:cs typeface="Arial" panose="020B0604020202020204" pitchFamily="34" charset="0"/>
              </a:rPr>
            </a:br>
            <a:r>
              <a:rPr lang="pt-BR" sz="2800" b="0" dirty="0">
                <a:latin typeface="Arial" panose="020B0604020202020204" pitchFamily="34" charset="0"/>
                <a:cs typeface="Arial" panose="020B0604020202020204" pitchFamily="34" charset="0"/>
              </a:rPr>
              <a:t>var substitute = Substitute.For&lt;ISomeInterface&gt;();</a:t>
            </a:r>
            <a:br>
              <a:rPr lang="en-US" sz="2800" b="0" dirty="0">
                <a:latin typeface="Arial" panose="020B0604020202020204" pitchFamily="34" charset="0"/>
                <a:cs typeface="Arial" panose="020B0604020202020204" pitchFamily="34" charset="0"/>
              </a:rPr>
            </a:br>
            <a:r>
              <a:rPr lang="pt-BR" sz="2800" b="0" dirty="0">
                <a:latin typeface="Arial" panose="020B0604020202020204" pitchFamily="34" charset="0"/>
                <a:cs typeface="Arial" panose="020B0604020202020204" pitchFamily="34" charset="0"/>
              </a:rPr>
              <a:t>substitute.</a:t>
            </a:r>
            <a:r>
              <a:rPr lang="en-US" sz="2800" b="0" dirty="0" err="1">
                <a:latin typeface="Arial" panose="020B0604020202020204" pitchFamily="34" charset="0"/>
                <a:cs typeface="Arial" panose="020B0604020202020204" pitchFamily="34" charset="0"/>
              </a:rPr>
              <a:t>MethodName</a:t>
            </a:r>
            <a:r>
              <a:rPr lang="pt-BR" sz="2800" b="0" dirty="0">
                <a:latin typeface="Arial" panose="020B0604020202020204" pitchFamily="34" charset="0"/>
                <a:cs typeface="Arial" panose="020B0604020202020204" pitchFamily="34" charset="0"/>
              </a:rPr>
              <a:t>(1, Arg.Any&lt;int&gt;(), Arg.Is&lt;int&gt;(x =&gt; x &lt; 0)).Returns(3);</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Setting a Return (For Specific/Any Arguments)</a:t>
            </a:r>
          </a:p>
        </p:txBody>
      </p:sp>
    </p:spTree>
    <p:extLst>
      <p:ext uri="{BB962C8B-B14F-4D97-AF65-F5344CB8AC3E}">
        <p14:creationId xmlns:p14="http://schemas.microsoft.com/office/powerpoint/2010/main" val="1916176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Callbacks can be used to throw exceptions when a member is called.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Example:</a:t>
            </a:r>
            <a:br>
              <a:rPr lang="en-US" sz="2800" b="0" dirty="0">
                <a:latin typeface="Arial" panose="020B0604020202020204" pitchFamily="34" charset="0"/>
                <a:cs typeface="Arial" panose="020B0604020202020204" pitchFamily="34" charset="0"/>
              </a:rPr>
            </a:br>
            <a:r>
              <a:rPr lang="pt-BR" sz="2800" b="0" dirty="0">
                <a:latin typeface="Arial" panose="020B0604020202020204" pitchFamily="34" charset="0"/>
                <a:cs typeface="Arial" panose="020B0604020202020204" pitchFamily="34" charset="0"/>
              </a:rPr>
              <a:t>var substitute = Substitute.For&lt;ISomeInterface&gt;();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sz="2800" b="0" dirty="0">
                <a:latin typeface="Arial" panose="020B0604020202020204" pitchFamily="34" charset="0"/>
                <a:cs typeface="Arial" panose="020B0604020202020204" pitchFamily="34" charset="0"/>
              </a:rPr>
              <a:t>// For non-voids:</a:t>
            </a:r>
            <a:br>
              <a:rPr lang="en-US" sz="2800" b="0" dirty="0">
                <a:latin typeface="Arial" panose="020B0604020202020204" pitchFamily="34" charset="0"/>
                <a:cs typeface="Arial" panose="020B0604020202020204" pitchFamily="34" charset="0"/>
              </a:rPr>
            </a:br>
            <a:r>
              <a:rPr lang="pt-BR" sz="2800" b="0" dirty="0">
                <a:latin typeface="Arial" panose="020B0604020202020204" pitchFamily="34" charset="0"/>
                <a:cs typeface="Arial" panose="020B0604020202020204" pitchFamily="34" charset="0"/>
              </a:rPr>
              <a:t>substitute.</a:t>
            </a:r>
            <a:r>
              <a:rPr lang="en-US" sz="2800" b="0" dirty="0" err="1">
                <a:latin typeface="Arial" panose="020B0604020202020204" pitchFamily="34" charset="0"/>
                <a:cs typeface="Arial" panose="020B0604020202020204" pitchFamily="34" charset="0"/>
              </a:rPr>
              <a:t>MethodName</a:t>
            </a:r>
            <a:r>
              <a:rPr lang="pt-BR" sz="2800" b="0" dirty="0">
                <a:latin typeface="Arial" panose="020B0604020202020204" pitchFamily="34" charset="0"/>
                <a:cs typeface="Arial" panose="020B0604020202020204" pitchFamily="34" charset="0"/>
              </a:rPr>
              <a:t>().</a:t>
            </a:r>
            <a:r>
              <a:rPr lang="en-US" sz="2800" b="0" dirty="0">
                <a:latin typeface="Arial" panose="020B0604020202020204" pitchFamily="34" charset="0"/>
                <a:cs typeface="Arial" panose="020B0604020202020204" pitchFamily="34" charset="0"/>
              </a:rPr>
              <a:t>Returns(x =&gt; { throw new Exception();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//For voids and non-voids: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substitute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.When(x =&gt; </a:t>
            </a:r>
            <a:r>
              <a:rPr lang="en-US" sz="2800" b="0" dirty="0" err="1">
                <a:latin typeface="Arial" panose="020B0604020202020204" pitchFamily="34" charset="0"/>
                <a:cs typeface="Arial" panose="020B0604020202020204" pitchFamily="34" charset="0"/>
              </a:rPr>
              <a:t>x.MethodName</a:t>
            </a:r>
            <a:r>
              <a:rPr lang="en-US" sz="2800" b="0" dirty="0">
                <a:latin typeface="Arial" panose="020B0604020202020204" pitchFamily="34" charset="0"/>
                <a:cs typeface="Arial" panose="020B0604020202020204" pitchFamily="34" charset="0"/>
              </a:rPr>
              <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.Do(x =&gt; { throw new Exception();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 both ways the calls will throw</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Assert.Throws</a:t>
            </a:r>
            <a:r>
              <a:rPr lang="en-US" sz="2800" b="0" dirty="0">
                <a:latin typeface="Arial" panose="020B0604020202020204" pitchFamily="34" charset="0"/>
                <a:cs typeface="Arial" panose="020B0604020202020204" pitchFamily="34" charset="0"/>
              </a:rPr>
              <a:t>&lt;Exception&gt;(() =&gt; </a:t>
            </a:r>
            <a:r>
              <a:rPr lang="en-US" sz="2800" b="0" dirty="0" err="1">
                <a:latin typeface="Arial" panose="020B0604020202020204" pitchFamily="34" charset="0"/>
                <a:cs typeface="Arial" panose="020B0604020202020204" pitchFamily="34" charset="0"/>
              </a:rPr>
              <a:t>substitute.MethodName</a:t>
            </a:r>
            <a:r>
              <a:rPr lang="en-US" sz="2800" b="0" dirty="0">
                <a:latin typeface="Arial" panose="020B0604020202020204" pitchFamily="34" charset="0"/>
                <a:cs typeface="Arial" panose="020B0604020202020204" pitchFamily="34" charset="0"/>
              </a:rPr>
              <a: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Throwing Exceptions</a:t>
            </a:r>
          </a:p>
        </p:txBody>
      </p:sp>
    </p:spTree>
    <p:extLst>
      <p:ext uri="{BB962C8B-B14F-4D97-AF65-F5344CB8AC3E}">
        <p14:creationId xmlns:p14="http://schemas.microsoft.com/office/powerpoint/2010/main" val="2267187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669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can be checked using the Received() extension method, followed by the call being checked.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Example: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var substitute = </a:t>
            </a:r>
            <a:r>
              <a:rPr lang="en-US" sz="2800" b="0" dirty="0" err="1">
                <a:latin typeface="Arial" panose="020B0604020202020204" pitchFamily="34" charset="0"/>
                <a:cs typeface="Arial" panose="020B0604020202020204" pitchFamily="34" charset="0"/>
              </a:rPr>
              <a:t>Substitute.For</a:t>
            </a:r>
            <a:r>
              <a:rPr lang="en-US" sz="2800" b="0" dirty="0">
                <a:latin typeface="Arial" panose="020B0604020202020204" pitchFamily="34" charset="0"/>
                <a:cs typeface="Arial" panose="020B0604020202020204" pitchFamily="34" charset="0"/>
              </a:rPr>
              <a:t>&lt;</a:t>
            </a:r>
            <a:r>
              <a:rPr lang="en-US" sz="2800" b="0" dirty="0" err="1">
                <a:latin typeface="Arial" panose="020B0604020202020204" pitchFamily="34" charset="0"/>
                <a:cs typeface="Arial" panose="020B0604020202020204" pitchFamily="34" charset="0"/>
              </a:rPr>
              <a:t>ISomeInterface</a:t>
            </a:r>
            <a:r>
              <a:rPr lang="en-US" sz="2800" b="0" dirty="0">
                <a:latin typeface="Arial" panose="020B0604020202020204" pitchFamily="34" charset="0"/>
                <a:cs typeface="Arial" panose="020B0604020202020204" pitchFamily="34" charset="0"/>
              </a:rPr>
              <a:t>&gt;();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var something = new </a:t>
            </a:r>
            <a:r>
              <a:rPr lang="en-US" sz="2800" b="0" dirty="0" err="1">
                <a:latin typeface="Arial" panose="020B0604020202020204" pitchFamily="34" charset="0"/>
                <a:cs typeface="Arial" panose="020B0604020202020204" pitchFamily="34" charset="0"/>
              </a:rPr>
              <a:t>SomethingThatNeedsACommand</a:t>
            </a:r>
            <a:r>
              <a:rPr lang="en-US" sz="2800" b="0" dirty="0">
                <a:latin typeface="Arial" panose="020B0604020202020204" pitchFamily="34" charset="0"/>
                <a:cs typeface="Arial" panose="020B0604020202020204" pitchFamily="34" charset="0"/>
              </a:rPr>
              <a:t>(substitute);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Act</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something.DoSomething</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Assert</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substitute.Received</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MethodName</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i="1"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Note: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Notice that in this case we’re using the fake as a mock (previously we’re using it as a stub).</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Checking Received Calls</a:t>
            </a:r>
          </a:p>
        </p:txBody>
      </p:sp>
    </p:spTree>
    <p:extLst>
      <p:ext uri="{BB962C8B-B14F-4D97-AF65-F5344CB8AC3E}">
        <p14:creationId xmlns:p14="http://schemas.microsoft.com/office/powerpoint/2010/main" val="2349447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330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Sometimes calls need to be made in a specific order. We can do that using the static class Received and the method </a:t>
            </a:r>
            <a:r>
              <a:rPr lang="en-US" sz="2800" b="0" dirty="0" err="1">
                <a:latin typeface="Arial" panose="020B0604020202020204" pitchFamily="34" charset="0"/>
                <a:cs typeface="Arial" panose="020B0604020202020204" pitchFamily="34" charset="0"/>
              </a:rPr>
              <a:t>InOrder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Example: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var substitute1 = </a:t>
            </a:r>
            <a:r>
              <a:rPr lang="en-US" sz="2800" b="0" dirty="0" err="1">
                <a:latin typeface="Arial" panose="020B0604020202020204" pitchFamily="34" charset="0"/>
                <a:cs typeface="Arial" panose="020B0604020202020204" pitchFamily="34" charset="0"/>
              </a:rPr>
              <a:t>Substitute.For</a:t>
            </a:r>
            <a:r>
              <a:rPr lang="en-US" sz="2800" b="0" dirty="0">
                <a:latin typeface="Arial" panose="020B0604020202020204" pitchFamily="34" charset="0"/>
                <a:cs typeface="Arial" panose="020B0604020202020204" pitchFamily="34" charset="0"/>
              </a:rPr>
              <a:t>&lt;ISomeInterface1&gt;();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var substitute2 = </a:t>
            </a:r>
            <a:r>
              <a:rPr lang="en-US" sz="2800" b="0" dirty="0" err="1">
                <a:latin typeface="Arial" panose="020B0604020202020204" pitchFamily="34" charset="0"/>
                <a:cs typeface="Arial" panose="020B0604020202020204" pitchFamily="34" charset="0"/>
              </a:rPr>
              <a:t>Substitute.For</a:t>
            </a:r>
            <a:r>
              <a:rPr lang="en-US" sz="2800" b="0" dirty="0">
                <a:latin typeface="Arial" panose="020B0604020202020204" pitchFamily="34" charset="0"/>
                <a:cs typeface="Arial" panose="020B0604020202020204" pitchFamily="34" charset="0"/>
              </a:rPr>
              <a:t>&lt;ISomeInterface2&gt;();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var something = new </a:t>
            </a:r>
            <a:r>
              <a:rPr lang="en-US" sz="2800" b="0" dirty="0" err="1">
                <a:latin typeface="Arial" panose="020B0604020202020204" pitchFamily="34" charset="0"/>
                <a:cs typeface="Arial" panose="020B0604020202020204" pitchFamily="34" charset="0"/>
              </a:rPr>
              <a:t>SomethingThatNeedsACommand</a:t>
            </a:r>
            <a:r>
              <a:rPr lang="en-US" sz="2800" b="0" dirty="0">
                <a:latin typeface="Arial" panose="020B0604020202020204" pitchFamily="34" charset="0"/>
                <a:cs typeface="Arial" panose="020B0604020202020204" pitchFamily="34" charset="0"/>
              </a:rPr>
              <a:t>(substitute1, substitute2);</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Act</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something.DoSomething</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Assert</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Received.InOrder</a:t>
            </a:r>
            <a:r>
              <a:rPr lang="en-US" sz="2800" b="0" dirty="0">
                <a:latin typeface="Arial" panose="020B0604020202020204" pitchFamily="34" charset="0"/>
                <a:cs typeface="Arial" panose="020B0604020202020204" pitchFamily="34" charset="0"/>
              </a:rPr>
              <a:t>(() =&gt;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substitute1.MethodName1();</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substitute2.MethodName();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substitute1.MethodName2();</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Checking Call Order</a:t>
            </a:r>
          </a:p>
        </p:txBody>
      </p:sp>
    </p:spTree>
    <p:extLst>
      <p:ext uri="{BB962C8B-B14F-4D97-AF65-F5344CB8AC3E}">
        <p14:creationId xmlns:p14="http://schemas.microsoft.com/office/powerpoint/2010/main" val="391922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9</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Characteristic of Good Unit Tests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38</a:t>
            </a:fld>
            <a:endParaRPr dirty="0"/>
          </a:p>
        </p:txBody>
      </p:sp>
    </p:spTree>
    <p:extLst>
      <p:ext uri="{BB962C8B-B14F-4D97-AF65-F5344CB8AC3E}">
        <p14:creationId xmlns:p14="http://schemas.microsoft.com/office/powerpoint/2010/main" val="52068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84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Trustworthiness - Developers will want to run trustworthy tests, and they'll accept the test results with confidence. Trustworthy tests don't have bugs, and they test the right things.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Maintainability - Unmaintainable tests are nightmares because they can ruin project schedules, or they may be sidelined when the project is put on a more aggressive schedule. Developers will simply stop maintaining and fixing tests that take too long to change or that need to change very often on very minor production code changes.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Readability - This means not just being able to read a test but also figuring out the problem if the test seems to be wrong. Without readability, the other two pillars fail pretty quickly: Maintaining tests becomes harder, and you can't trust them anymore because you don't understand them.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Pillars of Good Unit Tests</a:t>
            </a:r>
          </a:p>
        </p:txBody>
      </p:sp>
    </p:spTree>
    <p:extLst>
      <p:ext uri="{BB962C8B-B14F-4D97-AF65-F5344CB8AC3E}">
        <p14:creationId xmlns:p14="http://schemas.microsoft.com/office/powerpoint/2010/main" val="144820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21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Unit test is an automated piece of code that invokes the unit of work being tested and checks some assumptions about a single end result of that unit.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It's consistent in its results as long as the production code hasn't changed.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Definition</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Fast - Tests should be fast! They should run quickly. When tests run slow, you won't want to run them frequently.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Independent - Tests should not depend on each other! One test should not set up the conditions for the next test. You should be able to run each test independently and run the tests in any order you like.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Repeatable - Tests should be repeatable in any environment! You should be able to run them in the production environment, in the QA environment, on your laptop while riding home on the train without a network.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Self-Validating - The tests should have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output, either they pass or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Timely - The tests need to be written in a timely fashion. Unit tests should be written JUST BEFORE the production code that make them pass!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F.I.R.S.T.</a:t>
            </a:r>
          </a:p>
        </p:txBody>
      </p:sp>
    </p:spTree>
    <p:extLst>
      <p:ext uri="{BB962C8B-B14F-4D97-AF65-F5344CB8AC3E}">
        <p14:creationId xmlns:p14="http://schemas.microsoft.com/office/powerpoint/2010/main" val="2414037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278115" cy="8685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test class per tested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want to be able to quickly locate all tests for a specific class (or one test class per unit of work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we are compelled to split unit tests for a class across multiple files, that may be an indication that the class itself is poorly designed (the class doesn't follow the SOLID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One/single concept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We don't want long test functions that go testing one miscellaneous thing after another.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assert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first time an assert fails, it actually throws a special type of exception that is caught by the test runner. That also means no other lines below the line that just failed will be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Testing only one concern - A concern is a single end result from a unit of work: a return value, a change to system state, or a call to a third-party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mock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 a test where you test only one thing, there should be no more than one mock object. All other fake object will act as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Having more than one mock per test usually means you're testing more than one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Only One...</a:t>
            </a:r>
          </a:p>
        </p:txBody>
      </p:sp>
    </p:spTree>
    <p:extLst>
      <p:ext uri="{BB962C8B-B14F-4D97-AF65-F5344CB8AC3E}">
        <p14:creationId xmlns:p14="http://schemas.microsoft.com/office/powerpoint/2010/main" val="3909916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92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chances of having bugs in your tests increase almost exponentially as you include more and more logic in them!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Focus on the end result, rather than implementation details.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have any of the following inside a unit test, your test contains logic that shouldn't be there: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switch, if, or else statements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foreach, for, or while loops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Avoid Logic in Tests</a:t>
            </a:r>
          </a:p>
        </p:txBody>
      </p:sp>
    </p:spTree>
    <p:extLst>
      <p:ext uri="{BB962C8B-B14F-4D97-AF65-F5344CB8AC3E}">
        <p14:creationId xmlns:p14="http://schemas.microsoft.com/office/powerpoint/2010/main" val="1527164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883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Private methods are usually private for a good reason in the developer's mind.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For testing purposes, the public contract (the overall functionality) is all that you need to care about.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Think of it this way: no private method exists without a reason. Some public method ends up invoking this private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Private method is usually part of a bigger unit of work.</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Private Methods</a:t>
            </a:r>
          </a:p>
        </p:txBody>
      </p:sp>
    </p:spTree>
    <p:extLst>
      <p:ext uri="{BB962C8B-B14F-4D97-AF65-F5344CB8AC3E}">
        <p14:creationId xmlns:p14="http://schemas.microsoft.com/office/powerpoint/2010/main" val="105820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60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Don't skip trivial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boundary conditions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coverage tool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easy to implement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relevant tomorrow</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consistent in its results! (should always returns the same result if you don't change anything between runs)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Notes</a:t>
            </a:r>
          </a:p>
        </p:txBody>
      </p:sp>
    </p:spTree>
    <p:extLst>
      <p:ext uri="{BB962C8B-B14F-4D97-AF65-F5344CB8AC3E}">
        <p14:creationId xmlns:p14="http://schemas.microsoft.com/office/powerpoint/2010/main" val="3408534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10</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TDD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45</a:t>
            </a:fld>
            <a:endParaRPr dirty="0"/>
          </a:p>
        </p:txBody>
      </p:sp>
    </p:spTree>
    <p:extLst>
      <p:ext uri="{BB962C8B-B14F-4D97-AF65-F5344CB8AC3E}">
        <p14:creationId xmlns:p14="http://schemas.microsoft.com/office/powerpoint/2010/main" val="400614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282123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TDD - Test Driven Development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three laws (rules) of TDD: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Don't write any production code until you have written a failing unit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Don't write more of a unit test than is sufficient to fail or fail to COMPILE (if that is a new method/class, if refactoring something, </a:t>
            </a:r>
            <a:r>
              <a:rPr lang="en-US" sz="2800" b="0" dirty="0" err="1">
                <a:latin typeface="Arial" panose="020B0604020202020204" pitchFamily="34" charset="0"/>
                <a:cs typeface="Arial" panose="020B0604020202020204" pitchFamily="34" charset="0"/>
              </a:rPr>
              <a:t>etc</a:t>
            </a:r>
            <a:r>
              <a:rPr lang="en-US" sz="2800" b="0" dirty="0">
                <a:latin typeface="Arial" panose="020B0604020202020204" pitchFamily="34" charset="0"/>
                <a:cs typeface="Arial" panose="020B0604020202020204" pitchFamily="34" charset="0"/>
              </a:rPr>
              <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Don't write any more production code than is sufficient to pass the failing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Definition</a:t>
            </a:r>
          </a:p>
        </p:txBody>
      </p:sp>
      <p:pic>
        <p:nvPicPr>
          <p:cNvPr id="3" name="Picture 2" descr="Diagram&#10;&#10;Description automatically generated">
            <a:extLst>
              <a:ext uri="{FF2B5EF4-FFF2-40B4-BE49-F238E27FC236}">
                <a16:creationId xmlns:a16="http://schemas.microsoft.com/office/drawing/2014/main" id="{F68ABA69-6156-4EE8-8D1C-489ED1239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4974" y="2497873"/>
            <a:ext cx="8146577" cy="9251196"/>
          </a:xfrm>
          <a:prstGeom prst="rect">
            <a:avLst/>
          </a:prstGeom>
        </p:spPr>
      </p:pic>
    </p:spTree>
    <p:extLst>
      <p:ext uri="{BB962C8B-B14F-4D97-AF65-F5344CB8AC3E}">
        <p14:creationId xmlns:p14="http://schemas.microsoft.com/office/powerpoint/2010/main" val="1782413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791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 real programming you had to spend lots of time writing code, and then lots more time getting it to compile. And in this whole process you'll know if the code works in the end.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But using TDD every part of the code will be tested in the same moment it's written! No need to wait to compile and run the whole codebase.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One of the biggest benefits of TDD is: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You're testing the test itself! First you're seeing the test fails and later you're seeing it passes. If you expect it to fail and it passes, you might have a bug in your test or you're testing the wrong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It Is So Important?</a:t>
            </a:r>
          </a:p>
        </p:txBody>
      </p:sp>
    </p:spTree>
    <p:extLst>
      <p:ext uri="{BB962C8B-B14F-4D97-AF65-F5344CB8AC3E}">
        <p14:creationId xmlns:p14="http://schemas.microsoft.com/office/powerpoint/2010/main" val="2333025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11</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More Types of Automated Tests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48</a:t>
            </a:fld>
            <a:endParaRPr dirty="0"/>
          </a:p>
        </p:txBody>
      </p:sp>
    </p:spTree>
    <p:extLst>
      <p:ext uri="{BB962C8B-B14F-4D97-AF65-F5344CB8AC3E}">
        <p14:creationId xmlns:p14="http://schemas.microsoft.com/office/powerpoint/2010/main" val="2287608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Testing Pyramid</a:t>
            </a:r>
          </a:p>
        </p:txBody>
      </p:sp>
      <p:pic>
        <p:nvPicPr>
          <p:cNvPr id="3" name="Picture 2" descr="Diagram&#10;&#10;Description automatically generated">
            <a:extLst>
              <a:ext uri="{FF2B5EF4-FFF2-40B4-BE49-F238E27FC236}">
                <a16:creationId xmlns:a16="http://schemas.microsoft.com/office/drawing/2014/main" id="{00CDADB7-2142-48FD-B88B-5CA68B42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322" y="4024891"/>
            <a:ext cx="12637795" cy="6671452"/>
          </a:xfrm>
          <a:prstGeom prst="rect">
            <a:avLst/>
          </a:prstGeom>
        </p:spPr>
      </p:pic>
    </p:spTree>
    <p:extLst>
      <p:ext uri="{BB962C8B-B14F-4D97-AF65-F5344CB8AC3E}">
        <p14:creationId xmlns:p14="http://schemas.microsoft.com/office/powerpoint/2010/main" val="1625841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021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It gives high-quality code at any time as the code is being tested continuously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Helps in reducing software errors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Speed up the delivery process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Helps in increasing software development life cycle efficiency</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It?</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Any tests that aren't FAST and consistent and that use one or more REAL DEPENDENCIES of the units under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Integration testing is testing a unit of work without having full control over all of it and using one or more of its real dependencies, such as time, network, database, threads, random number generators, and so on.</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Integration Tests</a:t>
            </a:r>
          </a:p>
        </p:txBody>
      </p:sp>
    </p:spTree>
    <p:extLst>
      <p:ext uri="{BB962C8B-B14F-4D97-AF65-F5344CB8AC3E}">
        <p14:creationId xmlns:p14="http://schemas.microsoft.com/office/powerpoint/2010/main" val="4034436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12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51</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52</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Art of Unit Testing </a:t>
            </a:r>
            <a:r>
              <a:rPr lang="en-US"/>
              <a:t>(The Unit </a:t>
            </a:r>
            <a:r>
              <a:rPr lang="en-US" dirty="0"/>
              <a:t>Testing Bible)</a:t>
            </a:r>
          </a:p>
        </p:txBody>
      </p:sp>
      <p:pic>
        <p:nvPicPr>
          <p:cNvPr id="3" name="Picture 2" descr="Diagram&#10;&#10;Description automatically generated">
            <a:extLst>
              <a:ext uri="{FF2B5EF4-FFF2-40B4-BE49-F238E27FC236}">
                <a16:creationId xmlns:a16="http://schemas.microsoft.com/office/drawing/2014/main" id="{74106DC3-FA8B-48FF-91AF-7AC7DA5D3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872822"/>
            <a:ext cx="7582829" cy="9499599"/>
          </a:xfrm>
          <a:prstGeom prst="rect">
            <a:avLst/>
          </a:prstGeom>
        </p:spPr>
      </p:pic>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295288"/>
            <a:ext cx="14244132"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We Have All Written Unit Tests (Sort Of)</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4069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Have you ever met a developer who has </a:t>
            </a:r>
            <a:r>
              <a:rPr lang="en-US" sz="2800" b="0" i="1" dirty="0">
                <a:latin typeface="Arial" panose="020B0604020202020204" pitchFamily="34" charset="0"/>
                <a:cs typeface="Arial" panose="020B0604020202020204" pitchFamily="34" charset="0"/>
              </a:rPr>
              <a:t>not</a:t>
            </a:r>
            <a:r>
              <a:rPr lang="en-US" sz="2800" b="0" dirty="0">
                <a:latin typeface="Arial" panose="020B0604020202020204" pitchFamily="34" charset="0"/>
                <a:cs typeface="Arial" panose="020B0604020202020204" pitchFamily="34" charset="0"/>
              </a:rPr>
              <a:t> tested their code before handing it over?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Well, neither have I.</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You might have used a </a:t>
            </a:r>
            <a:r>
              <a:rPr lang="en-US" sz="2800" i="1" dirty="0">
                <a:latin typeface="Arial" panose="020B0604020202020204" pitchFamily="34" charset="0"/>
                <a:cs typeface="Arial" panose="020B0604020202020204" pitchFamily="34" charset="0"/>
              </a:rPr>
              <a:t>console application </a:t>
            </a:r>
            <a:r>
              <a:rPr lang="en-US" sz="2800" b="0" dirty="0">
                <a:latin typeface="Arial" panose="020B0604020202020204" pitchFamily="34" charset="0"/>
                <a:cs typeface="Arial" panose="020B0604020202020204" pitchFamily="34" charset="0"/>
              </a:rPr>
              <a:t>that called the various methods of a class or component.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Or perhaps some specially created UI that checked the functionality of that class or component.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Or maybe even manual tests run by performing various actions within the real application’s UI.</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Ways To Check if the Code Works</a:t>
            </a:r>
          </a:p>
        </p:txBody>
      </p:sp>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Unit Testing Frameworks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137081" cy="8177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Frameworks supply the developer with a class library that contains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Base classes or interfaces to inherit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Attributes to place in your code to note which of your methods are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Assertion classes that have special assertion methods you invoke to verify the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Frameworks provide a test runner (a console or GUI tool) that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Identifies tests in your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Runs tests automatically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Indicates status while running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Can be automated by the command line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The test runners usually provide information such as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How many tests run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How many tests didn’t run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How many tests failed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Which tests failed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reason tests failed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code location that failed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Them?</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1138</TotalTime>
  <Words>3985</Words>
  <Application>Microsoft Office PowerPoint</Application>
  <PresentationFormat>Custom</PresentationFormat>
  <Paragraphs>265</Paragraphs>
  <Slides>53</Slides>
  <Notes>52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135</cp:revision>
  <dcterms:modified xsi:type="dcterms:W3CDTF">2021-12-15T17:29:20Z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